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7" r:id="rId2"/>
    <p:sldId id="346" r:id="rId3"/>
    <p:sldId id="392" r:id="rId4"/>
    <p:sldId id="351" r:id="rId5"/>
    <p:sldId id="404" r:id="rId6"/>
    <p:sldId id="395" r:id="rId7"/>
    <p:sldId id="396" r:id="rId8"/>
    <p:sldId id="433" r:id="rId9"/>
    <p:sldId id="402" r:id="rId10"/>
    <p:sldId id="403" r:id="rId11"/>
    <p:sldId id="385" r:id="rId12"/>
    <p:sldId id="354" r:id="rId13"/>
    <p:sldId id="388" r:id="rId14"/>
    <p:sldId id="390" r:id="rId15"/>
    <p:sldId id="401" r:id="rId16"/>
    <p:sldId id="409" r:id="rId17"/>
    <p:sldId id="413" r:id="rId18"/>
    <p:sldId id="352" r:id="rId19"/>
    <p:sldId id="423" r:id="rId20"/>
    <p:sldId id="3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pinto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6600"/>
    <a:srgbClr val="993300"/>
    <a:srgbClr val="336600"/>
    <a:srgbClr val="4D7F64"/>
    <a:srgbClr val="009900"/>
    <a:srgbClr val="004BE2"/>
    <a:srgbClr val="00823B"/>
    <a:srgbClr val="4DD34D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303" autoAdjust="0"/>
    <p:restoredTop sz="86391" autoAdjust="0"/>
  </p:normalViewPr>
  <p:slideViewPr>
    <p:cSldViewPr snapToGrid="0" showGuides="1">
      <p:cViewPr>
        <p:scale>
          <a:sx n="100" d="100"/>
          <a:sy n="100" d="100"/>
        </p:scale>
        <p:origin x="-24" y="-246"/>
      </p:cViewPr>
      <p:guideLst>
        <p:guide orient="horz" pos="2153"/>
        <p:guide pos="2886"/>
      </p:guideLst>
    </p:cSldViewPr>
  </p:slideViewPr>
  <p:outlineViewPr>
    <p:cViewPr>
      <p:scale>
        <a:sx n="33" d="100"/>
        <a:sy n="33" d="100"/>
      </p:scale>
      <p:origin x="0" y="7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4865-4CA7-4B6E-BED3-1B28313B38B1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93E92-F94D-4B08-AEC4-7AAF70BA6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00A55-BDC5-41F3-AEB9-0D5A761D184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51054-7F1B-4886-BD82-265E3B2C5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3986" indent="-113986">
              <a:buFontTx/>
              <a:buChar char="•"/>
            </a:pPr>
            <a:r>
              <a:rPr lang="en-US" dirty="0" smtClean="0"/>
              <a:t>Common species in LSJRB shown, esp. </a:t>
            </a:r>
            <a:r>
              <a:rPr lang="en-US" dirty="0" err="1" smtClean="0"/>
              <a:t>Vallesneria</a:t>
            </a:r>
            <a:endParaRPr lang="en-US" dirty="0" smtClean="0"/>
          </a:p>
          <a:p>
            <a:pPr marL="113986" indent="-113986">
              <a:buFontTx/>
              <a:buChar char="•"/>
            </a:pPr>
            <a:r>
              <a:rPr lang="en-US" baseline="0" dirty="0" smtClean="0"/>
              <a:t>Vital for all aspects of aquatic health: food, nurseries, water quality, shoreline </a:t>
            </a:r>
          </a:p>
          <a:p>
            <a:pPr marL="113986" indent="-113986">
              <a:buFontTx/>
              <a:buChar char="•"/>
            </a:pPr>
            <a:r>
              <a:rPr lang="en-US" baseline="0" dirty="0" smtClean="0"/>
              <a:t>Complex interactions of salinity and water clarity along w/ shoreline and presence of plants that cover leaves reducing photosynthesis</a:t>
            </a:r>
          </a:p>
          <a:p>
            <a:pPr marL="113986" indent="-113986">
              <a:buFontTx/>
              <a:buChar char="•"/>
            </a:pPr>
            <a:r>
              <a:rPr lang="en-US" baseline="0" dirty="0" smtClean="0"/>
              <a:t>Gerry wrote section with data from SJRWMD 2000-2011 headed up by (Dean Dobberfuhl, Chuck Jacoby, Lori McCloud and others) and aerial observations (JU-MSRI) from 2008-2013. </a:t>
            </a:r>
          </a:p>
          <a:p>
            <a:pPr marL="113986" indent="-113986">
              <a:buFontTx/>
              <a:buChar char="•"/>
            </a:pPr>
            <a:r>
              <a:rPr lang="en-US" baseline="0" dirty="0" smtClean="0"/>
              <a:t>Remember grass grow best from 0-12ppt; can tolerate 15-20ppt for short periods; SAV needs more light in higher salinity environments</a:t>
            </a:r>
          </a:p>
          <a:p>
            <a:pPr marL="113986" indent="-113986">
              <a:buFontTx/>
              <a:buChar char="•"/>
            </a:pPr>
            <a:r>
              <a:rPr lang="en-US" baseline="0" dirty="0" smtClean="0"/>
              <a:t>Will describe some of the former data in the following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0F9391-672D-4CCA-A358-EA25CB80A778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3986" indent="-113986">
              <a:buFontTx/>
              <a:buChar char="•"/>
            </a:pPr>
            <a:endParaRPr lang="en-US" baseline="0" dirty="0" smtClean="0"/>
          </a:p>
          <a:p>
            <a:pPr marL="113986" indent="-113986">
              <a:buFontTx/>
              <a:buChar char="•"/>
            </a:pPr>
            <a:endParaRPr lang="en-US" baseline="0" dirty="0" smtClean="0"/>
          </a:p>
          <a:p>
            <a:pPr marL="113986" indent="-113986">
              <a:buFontTx/>
              <a:buChar char="•"/>
            </a:pPr>
            <a:r>
              <a:rPr lang="en-US" dirty="0" smtClean="0"/>
              <a:t>Submerged aquatic vegetation (SAV), has experienced fairly stable levels south of </a:t>
            </a:r>
            <a:r>
              <a:rPr lang="en-US" dirty="0" err="1" smtClean="0"/>
              <a:t>Buckman</a:t>
            </a:r>
            <a:r>
              <a:rPr lang="en-US" dirty="0" smtClean="0"/>
              <a:t> Bridge, with variations caused by drought and increased salinity.</a:t>
            </a:r>
          </a:p>
          <a:p>
            <a:pPr marL="113986" indent="-113986">
              <a:buFontTx/>
              <a:buChar char="•"/>
            </a:pPr>
            <a:r>
              <a:rPr lang="en-US" dirty="0" smtClean="0"/>
              <a:t>Declines in SAV north of </a:t>
            </a:r>
            <a:r>
              <a:rPr lang="en-US" dirty="0" err="1" smtClean="0"/>
              <a:t>Buckman</a:t>
            </a:r>
            <a:r>
              <a:rPr lang="en-US" dirty="0" smtClean="0"/>
              <a:t> since 1998. </a:t>
            </a:r>
          </a:p>
          <a:p>
            <a:pPr marL="113986" indent="-113986">
              <a:buFontTx/>
              <a:buChar char="•"/>
            </a:pPr>
            <a:r>
              <a:rPr lang="en-US" dirty="0" smtClean="0"/>
              <a:t>Any</a:t>
            </a:r>
            <a:r>
              <a:rPr lang="en-US" baseline="0" dirty="0" smtClean="0"/>
              <a:t> declines/fluctuations in the south tend to be more due to color in </a:t>
            </a:r>
            <a:r>
              <a:rPr lang="en-US" dirty="0" smtClean="0"/>
              <a:t>the water limiting growth - from periodic storm events</a:t>
            </a:r>
            <a:r>
              <a:rPr lang="en-US" baseline="0" dirty="0" smtClean="0"/>
              <a:t> rather than salinity spikes.</a:t>
            </a:r>
            <a:endParaRPr lang="en-US" dirty="0" smtClean="0"/>
          </a:p>
          <a:p>
            <a:pPr marL="113986" indent="-113986">
              <a:buFontTx/>
              <a:buChar char="•"/>
            </a:pPr>
            <a:r>
              <a:rPr lang="en-US" dirty="0" smtClean="0"/>
              <a:t>SAV is essential to the survival of many other aquatic species as both food and spawning area.</a:t>
            </a:r>
          </a:p>
          <a:p>
            <a:pPr marL="113986" indent="-113986">
              <a:buFontTx/>
              <a:buChar char="•"/>
            </a:pPr>
            <a:r>
              <a:rPr lang="en-US" dirty="0" smtClean="0"/>
              <a:t>About 12 species, but Val.. is the dominant species.</a:t>
            </a:r>
          </a:p>
          <a:p>
            <a:pPr marL="113986" indent="-113986">
              <a:buFontTx/>
              <a:buChar char="•"/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0F9391-672D-4CCA-A358-EA25CB80A778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0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5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9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Decrease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51054-7F1B-4886-BD82-265E3B2C51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0"/>
            <a:ext cx="8980098" cy="838200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en-US" sz="5400" kern="1200" cap="none" baseline="0" dirty="0">
                <a:ln w="0"/>
                <a:solidFill>
                  <a:srgbClr val="002060"/>
                </a:solidFill>
                <a:effectLst/>
                <a:latin typeface="Britannic Bold" panose="020B0903060703020204" pitchFamily="34" charset="0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238125" y="1519327"/>
            <a:ext cx="8686800" cy="4525963"/>
          </a:xfrm>
        </p:spPr>
        <p:txBody>
          <a:bodyPr/>
          <a:lstStyle>
            <a:lvl1pPr marL="342900" indent="-342900">
              <a:buClrTx/>
              <a:buSzPct val="100000"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Courier New" panose="02070309020205020404" pitchFamily="49" charset="0"/>
              <a:buChar char="o"/>
              <a:defRPr/>
            </a:lvl2pPr>
            <a:lvl3pPr marL="1143000" indent="-228600">
              <a:buClrTx/>
              <a:buSzPct val="100000"/>
              <a:buFont typeface="Franklin Gothic Book" panose="020B0503020102020204" pitchFamily="34" charset="0"/>
              <a:buChar char="―"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kumimoji="0" lang="en-US" sz="5400" kern="1200" cap="none" baseline="0" dirty="0">
                <a:ln w="0"/>
                <a:solidFill>
                  <a:srgbClr val="002060"/>
                </a:solidFill>
                <a:effectLst/>
                <a:latin typeface="Britannic Bold" panose="020B0903060703020204" pitchFamily="34" charset="0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2400" kern="1200" cap="none" baseline="0" dirty="0" smtClean="0">
                <a:ln w="0"/>
                <a:solidFill>
                  <a:srgbClr val="002060"/>
                </a:solidFill>
                <a:effectLst/>
                <a:latin typeface="Britannic Bold" panose="020B0903060703020204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>
            <a:normAutofit/>
          </a:bodyPr>
          <a:lstStyle>
            <a:lvl1pPr marL="0" indent="0">
              <a:buNone/>
              <a:defRPr kumimoji="0" lang="en-US" sz="2400" kern="1200" cap="none" baseline="0" dirty="0" smtClean="0">
                <a:ln w="0"/>
                <a:solidFill>
                  <a:srgbClr val="002060"/>
                </a:solidFill>
                <a:effectLst/>
                <a:latin typeface="Britannic Bold" panose="020B0903060703020204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E96FB-074B-470D-99A3-D6AEAF1B8AA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E92A89-D31E-4200-BA90-0945576DA2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70295" y="474453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kumimoji="0" lang="en-US" sz="5400" kern="1200" cap="none" baseline="0" dirty="0">
          <a:ln w="0"/>
          <a:solidFill>
            <a:srgbClr val="002060"/>
          </a:solidFill>
          <a:effectLst/>
          <a:latin typeface="Britannic Bold" panose="020B0903060703020204" pitchFamily="34" charset="0"/>
          <a:ea typeface="+mn-ea"/>
          <a:cs typeface="+mn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2" y="2427192"/>
            <a:ext cx="7750015" cy="29587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57200" y="5073580"/>
            <a:ext cx="83820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Lower Basin of the St. Johns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River 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Jacksonville,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192" y="118868"/>
            <a:ext cx="76991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State of the River Report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f</a:t>
            </a:r>
            <a:r>
              <a:rPr lang="en-US" sz="4000" dirty="0" smtClean="0">
                <a:latin typeface="Calibri" panose="020F0502020204030204" pitchFamily="34" charset="0"/>
              </a:rPr>
              <a:t>or the Lower St. Johns River Basin</a:t>
            </a:r>
          </a:p>
          <a:p>
            <a:pPr algn="ctr"/>
            <a:r>
              <a:rPr lang="en-US" sz="2800" i="1" dirty="0" smtClean="0">
                <a:latin typeface="Calibri" panose="020F0502020204030204" pitchFamily="34" charset="0"/>
              </a:rPr>
              <a:t>Water Quality, Fisheries, Aquatic Life, Contaminants</a:t>
            </a:r>
          </a:p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2015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7460" y="5632105"/>
            <a:ext cx="267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Radha Pyati, Ph.D.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University of North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133565"/>
            <a:ext cx="7027524" cy="8382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Salinity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74" y="1420598"/>
            <a:ext cx="8686800" cy="45259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Potential impacts in the Lower Basin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Movement south of transition zones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Redistribution of salt and freshwater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fish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Life-cycle disruption of organisms that need marine and freshwater habitats (e.g., crabs, shrimp)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Shifts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macroinvertebrate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populations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Less SAV in the north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Less freshwater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hardwood swamps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some areas</a:t>
            </a:r>
          </a:p>
        </p:txBody>
      </p:sp>
    </p:spTree>
    <p:extLst>
      <p:ext uri="{BB962C8B-B14F-4D97-AF65-F5344CB8AC3E}">
        <p14:creationId xmlns:p14="http://schemas.microsoft.com/office/powerpoint/2010/main" val="8679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93430" y="1097015"/>
            <a:ext cx="415876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eaLnBrk="0" hangingPunct="0">
              <a:buFont typeface="Arial" charset="0"/>
              <a:buChar char="•"/>
              <a:tabLst>
                <a:tab pos="3484563" algn="l"/>
              </a:tabLst>
              <a:defRPr/>
            </a:pP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Nutrients vary with distance to mouth</a:t>
            </a:r>
          </a:p>
          <a:p>
            <a:pPr marL="231775" indent="-231775" eaLnBrk="0" hangingPunct="0">
              <a:spcBef>
                <a:spcPts val="1200"/>
              </a:spcBef>
              <a:buFont typeface="Arial" charset="0"/>
              <a:buChar char="•"/>
              <a:tabLst>
                <a:tab pos="3484563" algn="l"/>
              </a:tabLst>
              <a:defRPr/>
            </a:pPr>
            <a:r>
              <a:rPr lang="en-US" sz="2400" dirty="0" smtClean="0">
                <a:latin typeface="Calibri" panose="020F0502020204030204" pitchFamily="34" charset="0"/>
                <a:cs typeface="Arial" charset="0"/>
              </a:rPr>
              <a:t>Data divided into marine/estuarine and freshwater regions</a:t>
            </a:r>
            <a:endParaRPr lang="en-US" sz="2400" dirty="0"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885639" y="3181104"/>
            <a:ext cx="2688771" cy="3447885"/>
            <a:chOff x="2026480" y="164809"/>
            <a:chExt cx="5091040" cy="6528381"/>
          </a:xfrm>
        </p:grpSpPr>
        <p:pic>
          <p:nvPicPr>
            <p:cNvPr id="22" name="Picture 2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480" y="164809"/>
              <a:ext cx="5091040" cy="6528381"/>
            </a:xfrm>
            <a:prstGeom prst="rect">
              <a:avLst/>
            </a:prstGeom>
          </p:spPr>
        </p:pic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3505200" y="304801"/>
              <a:ext cx="1542700" cy="4686301"/>
              <a:chOff x="3675" y="3270"/>
              <a:chExt cx="2250" cy="6780"/>
            </a:xfrm>
          </p:grpSpPr>
          <p:sp>
            <p:nvSpPr>
              <p:cNvPr id="24" name="Rectangle 35"/>
              <p:cNvSpPr>
                <a:spLocks noChangeArrowheads="1"/>
              </p:cNvSpPr>
              <p:nvPr/>
            </p:nvSpPr>
            <p:spPr bwMode="auto">
              <a:xfrm>
                <a:off x="3675" y="3270"/>
                <a:ext cx="2250" cy="2430"/>
              </a:xfrm>
              <a:prstGeom prst="rect">
                <a:avLst/>
              </a:prstGeom>
              <a:solidFill>
                <a:srgbClr val="1F497D">
                  <a:alpha val="2509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auto">
              <a:xfrm>
                <a:off x="3675" y="5700"/>
                <a:ext cx="2250" cy="4350"/>
              </a:xfrm>
              <a:prstGeom prst="rect">
                <a:avLst/>
              </a:prstGeom>
              <a:solidFill>
                <a:srgbClr val="622423">
                  <a:alpha val="2509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3902" y="129663"/>
            <a:ext cx="8980098" cy="8382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Nutrients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153" y="3746989"/>
            <a:ext cx="4572000" cy="267139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6879" y="1076565"/>
            <a:ext cx="4572000" cy="267139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81525" y="6421993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Salt Water ---------------------------- Fresh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44" y="1009328"/>
            <a:ext cx="7424059" cy="2903940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Total Nitrogen Trend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2551" y="4844143"/>
            <a:ext cx="8094620" cy="17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buSzPts val="2800"/>
              <a:tabLst>
                <a:tab pos="3484626" algn="l"/>
              </a:tabLst>
            </a:pPr>
            <a:r>
              <a:rPr lang="en-US" dirty="0">
                <a:latin typeface="Calibri" panose="020F0502020204030204" pitchFamily="34" charset="0"/>
              </a:rPr>
              <a:t>Annual average </a:t>
            </a:r>
            <a:r>
              <a:rPr lang="en-US" dirty="0" smtClean="0">
                <a:latin typeface="Calibri" panose="020F0502020204030204" pitchFamily="34" charset="0"/>
              </a:rPr>
              <a:t>declining in fresh to marine water </a:t>
            </a:r>
            <a:r>
              <a:rPr lang="en-US" sz="2000" i="1" dirty="0" smtClean="0">
                <a:latin typeface="Calibri" panose="020F0502020204030204" pitchFamily="34" charset="0"/>
              </a:rPr>
              <a:t>(</a:t>
            </a:r>
            <a:r>
              <a:rPr lang="en-US" sz="2000" i="1" dirty="0">
                <a:latin typeface="Calibri" panose="020F0502020204030204" pitchFamily="34" charset="0"/>
              </a:rPr>
              <a:t>Spearman Rank p &lt;0.05)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19128"/>
              </p:ext>
            </p:extLst>
          </p:nvPr>
        </p:nvGraphicFramePr>
        <p:xfrm>
          <a:off x="422274" y="5877401"/>
          <a:ext cx="8318501" cy="8339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67000"/>
                <a:gridCol w="2460172"/>
                <a:gridCol w="3191329"/>
              </a:tblGrid>
              <a:tr h="282562">
                <a:tc>
                  <a:txBody>
                    <a:bodyPr/>
                    <a:lstStyle/>
                    <a:p>
                      <a:pPr marL="11430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006600"/>
                    </a:solidFill>
                  </a:tcPr>
                </a:tc>
              </a:tr>
              <a:tr h="483442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Nitrogen</a:t>
                      </a: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Unsatisfactory</a:t>
                      </a: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Improving</a:t>
                      </a: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Nutrients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67858" y="6299735"/>
            <a:ext cx="3059543" cy="310896"/>
            <a:chOff x="3267858" y="6299735"/>
            <a:chExt cx="3059543" cy="31089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858" y="6300402"/>
              <a:ext cx="3048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2" t="46707" r="92535" b="48421"/>
            <a:stretch>
              <a:fillRect/>
            </a:stretch>
          </p:blipFill>
          <p:spPr bwMode="auto">
            <a:xfrm>
              <a:off x="6024561" y="6299735"/>
              <a:ext cx="302840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707" y="1749669"/>
            <a:ext cx="6211887" cy="294481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13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631" y="1051510"/>
            <a:ext cx="7424059" cy="873901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Total Phosphorus Trend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931" y="4752059"/>
            <a:ext cx="8413188" cy="117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buSzPts val="2800"/>
              <a:tabLst>
                <a:tab pos="3484626" algn="l"/>
              </a:tabLst>
            </a:pPr>
            <a:r>
              <a:rPr lang="en-US" dirty="0" smtClean="0">
                <a:latin typeface="Calibri" panose="020F0502020204030204" pitchFamily="34" charset="0"/>
              </a:rPr>
              <a:t>Annual TP averages decreasing in marine/estuarine, freshwater unchanged </a:t>
            </a:r>
            <a:r>
              <a:rPr lang="en-US" sz="2000" i="1" dirty="0" smtClean="0">
                <a:latin typeface="Calibri" panose="020F0502020204030204" pitchFamily="34" charset="0"/>
              </a:rPr>
              <a:t>(Spearman </a:t>
            </a:r>
            <a:r>
              <a:rPr lang="en-US" sz="2000" i="1" dirty="0">
                <a:latin typeface="Calibri" panose="020F0502020204030204" pitchFamily="34" charset="0"/>
              </a:rPr>
              <a:t>Rank p &gt; </a:t>
            </a:r>
            <a:r>
              <a:rPr lang="en-US" sz="2000" i="1" dirty="0" smtClean="0">
                <a:latin typeface="Calibri" panose="020F0502020204030204" pitchFamily="34" charset="0"/>
              </a:rPr>
              <a:t>0.05)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76" y="149469"/>
            <a:ext cx="8980098" cy="8382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Nutrients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593" y="1869707"/>
            <a:ext cx="6243864" cy="27559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52924"/>
              </p:ext>
            </p:extLst>
          </p:nvPr>
        </p:nvGraphicFramePr>
        <p:xfrm>
          <a:off x="413280" y="5713526"/>
          <a:ext cx="8318501" cy="9533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67000"/>
                <a:gridCol w="2460172"/>
                <a:gridCol w="3191329"/>
              </a:tblGrid>
              <a:tr h="295020">
                <a:tc>
                  <a:txBody>
                    <a:bodyPr/>
                    <a:lstStyle/>
                    <a:p>
                      <a:pPr marL="11430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602868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Phosphorus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Unsatisfactory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 baseline="0" dirty="0" smtClean="0">
                          <a:solidFill>
                            <a:srgbClr val="00602B"/>
                          </a:solidFill>
                        </a:rPr>
                        <a:t>Improving</a:t>
                      </a:r>
                      <a:endParaRPr lang="en-US" sz="1800" b="1" dirty="0" smtClean="0">
                        <a:solidFill>
                          <a:srgbClr val="00602B"/>
                        </a:solidFill>
                      </a:endParaRPr>
                    </a:p>
                  </a:txBody>
                  <a:tcPr marL="62744" marR="62744" marT="0" marB="0"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14" y="6195317"/>
            <a:ext cx="304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54489" r="92545" b="40962"/>
          <a:stretch>
            <a:fillRect/>
          </a:stretch>
        </p:blipFill>
        <p:spPr bwMode="auto">
          <a:xfrm>
            <a:off x="5915862" y="6204169"/>
            <a:ext cx="301752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0331" t="51170" r="11088" b="9074"/>
          <a:stretch/>
        </p:blipFill>
        <p:spPr bwMode="auto">
          <a:xfrm>
            <a:off x="3047" y="1509574"/>
            <a:ext cx="9123503" cy="440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0"/>
            <a:ext cx="8229600" cy="1143000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n w="0"/>
                <a:solidFill>
                  <a:srgbClr val="006600"/>
                </a:solidFill>
              </a:rPr>
              <a:t>Chlorophyll-</a:t>
            </a:r>
            <a:r>
              <a:rPr lang="en-US" i="1" cap="none" dirty="0" smtClean="0">
                <a:ln w="0"/>
                <a:solidFill>
                  <a:srgbClr val="006600"/>
                </a:solidFill>
              </a:rPr>
              <a:t>a</a:t>
            </a:r>
            <a:endParaRPr lang="en-US" cap="none" dirty="0">
              <a:ln w="0"/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26" y="957404"/>
            <a:ext cx="853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</a:rPr>
              <a:t>Trend</a:t>
            </a:r>
            <a:endParaRPr lang="en-US" sz="3600" i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44" y="4662288"/>
            <a:ext cx="8730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buSzPts val="2800"/>
              <a:buFont typeface="Franklin Gothic Book" panose="020B0503020102020204" pitchFamily="34" charset="0"/>
              <a:buChar char="―"/>
              <a:tabLst>
                <a:tab pos="3484626" algn="l"/>
              </a:tabLs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trends in annual average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(Spearman Rank p &gt;0.05)</a:t>
            </a:r>
          </a:p>
          <a:p>
            <a:pPr marL="800100" lvl="1" indent="-342900" fontAlgn="base">
              <a:buSzPts val="2800"/>
              <a:buFont typeface="Franklin Gothic Book" panose="020B0503020102020204" pitchFamily="34" charset="0"/>
              <a:buChar char="―"/>
              <a:tabLst>
                <a:tab pos="3484626" algn="l"/>
              </a:tabLs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all blooms are sampled,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miss reported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toxic events</a:t>
            </a:r>
          </a:p>
          <a:p>
            <a:pPr marL="800100" lvl="1" indent="-342900" fontAlgn="base">
              <a:buSzPts val="2800"/>
              <a:buFont typeface="Franklin Gothic Book" panose="020B0503020102020204" pitchFamily="34" charset="0"/>
              <a:buChar char="―"/>
              <a:tabLst>
                <a:tab pos="3484626" algn="l"/>
              </a:tabLs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Better assessments needed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52676"/>
              </p:ext>
            </p:extLst>
          </p:nvPr>
        </p:nvGraphicFramePr>
        <p:xfrm>
          <a:off x="422274" y="6066514"/>
          <a:ext cx="8318501" cy="7123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46330"/>
                <a:gridCol w="2780842"/>
                <a:gridCol w="3191329"/>
              </a:tblGrid>
              <a:tr h="245909">
                <a:tc>
                  <a:txBody>
                    <a:bodyPr/>
                    <a:lstStyle/>
                    <a:p>
                      <a:pPr marL="11430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TREND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006600"/>
                    </a:solidFill>
                  </a:tcPr>
                </a:tc>
              </a:tr>
              <a:tr h="361838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Algal Blooms</a:t>
                      </a: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Unsatisfactory</a:t>
                      </a: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Unchanged</a:t>
                      </a: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027612" y="6449412"/>
            <a:ext cx="3297741" cy="310896"/>
            <a:chOff x="3027612" y="6449412"/>
            <a:chExt cx="3297741" cy="31089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612" y="6449412"/>
              <a:ext cx="3048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6" t="54489" r="92545" b="40962"/>
            <a:stretch>
              <a:fillRect/>
            </a:stretch>
          </p:blipFill>
          <p:spPr bwMode="auto">
            <a:xfrm>
              <a:off x="6023601" y="6449412"/>
              <a:ext cx="301752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4469" y="1577502"/>
            <a:ext cx="4659232" cy="315849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75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5066"/>
              </p:ext>
            </p:extLst>
          </p:nvPr>
        </p:nvGraphicFramePr>
        <p:xfrm>
          <a:off x="389562" y="1293687"/>
          <a:ext cx="8382000" cy="4736998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2342752"/>
                <a:gridCol w="3069772"/>
                <a:gridCol w="2969476"/>
              </a:tblGrid>
              <a:tr h="839893">
                <a:tc>
                  <a:txBody>
                    <a:bodyPr/>
                    <a:lstStyle/>
                    <a:p>
                      <a:pPr marL="11430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Status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Trends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3989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Submerged Aquatic Vegetation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Unsatisfactory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Uncertain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2000" dirty="0" smtClean="0"/>
                        <a:t>Wetlands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Unsatisfactory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Uncertain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Macroinvertebrates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Uncertain</a:t>
                      </a: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Uncertain</a:t>
                      </a: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2702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2000" dirty="0" smtClean="0"/>
                        <a:t>Threatened and Endangered Species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Improving, Unchanged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702">
                <a:tc>
                  <a:txBody>
                    <a:bodyPr/>
                    <a:lstStyle/>
                    <a:p>
                      <a:pPr marL="1588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Nonnative Aquatic Species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Unsatisfactory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Worsening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76" y="152400"/>
            <a:ext cx="8980098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Aquatic Life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>
          <a:xfrm>
            <a:off x="238125" y="1524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808" y="1066800"/>
            <a:ext cx="1868129" cy="237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9189" y="1143000"/>
            <a:ext cx="23283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1321" y="1474835"/>
            <a:ext cx="1609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5374" y="1123334"/>
            <a:ext cx="1940069" cy="23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4161" y="1156051"/>
            <a:ext cx="1029930" cy="227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48529" y="3784558"/>
            <a:ext cx="31869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112713" algn="l"/>
                <a:tab pos="6399213" algn="l"/>
              </a:tabLst>
              <a:defRPr/>
            </a:pPr>
            <a:r>
              <a:rPr lang="en-US" sz="2400" b="1" dirty="0">
                <a:latin typeface="Calibri" panose="020F0502020204030204" pitchFamily="34" charset="0"/>
              </a:rPr>
              <a:t>Significance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Nurseries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Food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Improves water quality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Reduces erosion</a:t>
            </a:r>
          </a:p>
        </p:txBody>
      </p:sp>
      <p:sp>
        <p:nvSpPr>
          <p:cNvPr id="23572" name="Rectangle 35"/>
          <p:cNvSpPr>
            <a:spLocks noChangeArrowheads="1"/>
          </p:cNvSpPr>
          <p:nvPr/>
        </p:nvSpPr>
        <p:spPr bwMode="auto">
          <a:xfrm>
            <a:off x="5665836" y="1093837"/>
            <a:ext cx="1531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i="1" dirty="0"/>
              <a:t>Horned </a:t>
            </a:r>
          </a:p>
          <a:p>
            <a:r>
              <a:rPr lang="en-US" sz="1000" b="1" i="1" dirty="0"/>
              <a:t>pondweed </a:t>
            </a:r>
            <a:endParaRPr lang="en-US" sz="1000" b="1" i="1" dirty="0" smtClean="0"/>
          </a:p>
          <a:p>
            <a:r>
              <a:rPr lang="en-US" sz="1000" i="1" dirty="0" err="1" smtClean="0"/>
              <a:t>Zannichellia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palustris</a:t>
            </a:r>
            <a:endParaRPr lang="en-US" sz="1000" b="1" i="1" dirty="0"/>
          </a:p>
        </p:txBody>
      </p:sp>
      <p:sp>
        <p:nvSpPr>
          <p:cNvPr id="23573" name="Rectangle 36"/>
          <p:cNvSpPr>
            <a:spLocks noChangeArrowheads="1"/>
          </p:cNvSpPr>
          <p:nvPr/>
        </p:nvSpPr>
        <p:spPr bwMode="auto">
          <a:xfrm>
            <a:off x="6894871" y="1138084"/>
            <a:ext cx="189516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1" i="1" dirty="0"/>
              <a:t>Awl-leaf </a:t>
            </a:r>
            <a:r>
              <a:rPr lang="en-US" sz="1000" b="1" i="1" dirty="0" smtClean="0"/>
              <a:t>arrowhead</a:t>
            </a:r>
          </a:p>
          <a:p>
            <a:r>
              <a:rPr lang="en-US" sz="1000" i="1" dirty="0" err="1" smtClean="0"/>
              <a:t>Sagittaria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subulata</a:t>
            </a:r>
            <a:endParaRPr lang="en-US" sz="1000" b="1" i="1" dirty="0"/>
          </a:p>
        </p:txBody>
      </p:sp>
      <p:sp>
        <p:nvSpPr>
          <p:cNvPr id="23578" name="Rectangle 41"/>
          <p:cNvSpPr>
            <a:spLocks noChangeArrowheads="1"/>
          </p:cNvSpPr>
          <p:nvPr/>
        </p:nvSpPr>
        <p:spPr bwMode="auto">
          <a:xfrm>
            <a:off x="304800" y="1143000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 dirty="0"/>
              <a:t>Tape </a:t>
            </a:r>
            <a:r>
              <a:rPr lang="en-US" sz="1000" b="1" i="1" dirty="0" smtClean="0"/>
              <a:t>grass</a:t>
            </a:r>
          </a:p>
          <a:p>
            <a:r>
              <a:rPr lang="en-US" sz="1000" i="1" dirty="0" err="1" smtClean="0"/>
              <a:t>Vallisneria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americana</a:t>
            </a:r>
            <a:endParaRPr lang="en-US" sz="1000" b="1" i="1" dirty="0"/>
          </a:p>
        </p:txBody>
      </p:sp>
      <p:sp>
        <p:nvSpPr>
          <p:cNvPr id="23579" name="Rectangle 42"/>
          <p:cNvSpPr>
            <a:spLocks noChangeArrowheads="1"/>
          </p:cNvSpPr>
          <p:nvPr/>
        </p:nvSpPr>
        <p:spPr bwMode="auto">
          <a:xfrm>
            <a:off x="2057400" y="1143000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 dirty="0"/>
              <a:t>Water </a:t>
            </a:r>
            <a:r>
              <a:rPr lang="en-US" sz="1000" b="1" i="1" dirty="0" smtClean="0"/>
              <a:t>naiad</a:t>
            </a:r>
          </a:p>
          <a:p>
            <a:r>
              <a:rPr lang="en-US" sz="1000" i="1" dirty="0" err="1" smtClean="0"/>
              <a:t>Najas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guadalupensis</a:t>
            </a:r>
            <a:endParaRPr lang="en-US" sz="1000" b="1" i="1" dirty="0"/>
          </a:p>
        </p:txBody>
      </p:sp>
      <p:sp>
        <p:nvSpPr>
          <p:cNvPr id="23580" name="Rectangle 43"/>
          <p:cNvSpPr>
            <a:spLocks noChangeArrowheads="1"/>
          </p:cNvSpPr>
          <p:nvPr/>
        </p:nvSpPr>
        <p:spPr bwMode="auto">
          <a:xfrm>
            <a:off x="4127704" y="1406013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i="1" dirty="0"/>
              <a:t>Widgeon </a:t>
            </a:r>
            <a:r>
              <a:rPr lang="en-US" sz="1000" b="1" i="1" dirty="0" smtClean="0"/>
              <a:t>grass</a:t>
            </a:r>
          </a:p>
          <a:p>
            <a:r>
              <a:rPr lang="en-US" sz="1000" i="1" dirty="0" err="1" smtClean="0"/>
              <a:t>Ruppia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maritima</a:t>
            </a:r>
            <a:endParaRPr lang="en-US" sz="10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40602" y="3789428"/>
            <a:ext cx="3293805" cy="235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112713" algn="l"/>
                <a:tab pos="6399213" algn="l"/>
              </a:tabLst>
              <a:defRPr/>
            </a:pPr>
            <a:r>
              <a:rPr lang="en-US" sz="2400" b="1" dirty="0">
                <a:latin typeface="Calibri" panose="020F0502020204030204" pitchFamily="34" charset="0"/>
              </a:rPr>
              <a:t>Critical Conditions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Salinity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Water clarity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Shoreline condition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Epiphytes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5879337" y="3799687"/>
            <a:ext cx="3185653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112713" algn="l"/>
                <a:tab pos="6399213" algn="l"/>
              </a:tabLst>
              <a:defRPr/>
            </a:pPr>
            <a:r>
              <a:rPr lang="en-US" sz="2400" b="1" dirty="0">
                <a:latin typeface="Calibri" panose="020F0502020204030204" pitchFamily="34" charset="0"/>
              </a:rPr>
              <a:t>Data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SJRWMD, </a:t>
            </a:r>
            <a:r>
              <a:rPr lang="en-US" sz="2000" dirty="0" smtClean="0"/>
              <a:t>2000-2011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Transects in 6 sections of LSJR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>
                  <a:lumMod val="50000"/>
                </a:schemeClr>
              </a:buClr>
              <a:buSzPct val="100000"/>
              <a:buFont typeface="Franklin Gothic Book" pitchFamily="34" charset="0"/>
              <a:buChar char="―"/>
              <a:tabLst>
                <a:tab pos="112713" algn="l"/>
                <a:tab pos="6399213" algn="l"/>
              </a:tabLst>
              <a:defRPr/>
            </a:pPr>
            <a:r>
              <a:rPr lang="en-US" sz="2000" dirty="0"/>
              <a:t>Aerial observations </a:t>
            </a:r>
            <a:r>
              <a:rPr lang="en-US" sz="2000" dirty="0" smtClean="0"/>
              <a:t>2008-2015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9446" y="6581001"/>
            <a:ext cx="565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Photos by permission: SJRWMD 1998 Volunteer guide to aquatic plants in the LSJR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951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238125" y="240890"/>
            <a:ext cx="8686800" cy="84124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26142" y="1197076"/>
            <a:ext cx="8681884" cy="4724400"/>
          </a:xfrm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Summary</a:t>
            </a:r>
          </a:p>
          <a:p>
            <a:pPr marL="628650" lvl="1" indent="-342900">
              <a:spcAft>
                <a:spcPts val="400"/>
              </a:spcAft>
              <a:buClrTx/>
              <a:buSzPct val="100000"/>
              <a:buFont typeface="Courier New" pitchFamily="49" charset="0"/>
              <a:buChar char="o"/>
              <a:tabLst>
                <a:tab pos="112713" algn="l"/>
                <a:tab pos="639921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Highly variable over time due to weather and other factors</a:t>
            </a:r>
          </a:p>
          <a:p>
            <a:pPr marL="628650" lvl="1" indent="-342900">
              <a:spcAft>
                <a:spcPts val="400"/>
              </a:spcAft>
              <a:buClrTx/>
              <a:buSzPct val="100000"/>
              <a:buFont typeface="Courier New" pitchFamily="49" charset="0"/>
              <a:buChar char="o"/>
              <a:tabLst>
                <a:tab pos="112713" algn="l"/>
                <a:tab pos="639921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Decline in grass bed coverage</a:t>
            </a:r>
          </a:p>
          <a:p>
            <a:pPr marL="628650" lvl="1" indent="-342900">
              <a:spcAft>
                <a:spcPts val="400"/>
              </a:spcAft>
              <a:buClrTx/>
              <a:buSzPct val="100000"/>
              <a:buFont typeface="Courier New" pitchFamily="49" charset="0"/>
              <a:buChar char="o"/>
              <a:tabLst>
                <a:tab pos="112713" algn="l"/>
                <a:tab pos="6399213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 of monitoring in 2011 limits understanding of SAV dynamics at a critical time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7955"/>
              </p:ext>
            </p:extLst>
          </p:nvPr>
        </p:nvGraphicFramePr>
        <p:xfrm>
          <a:off x="264958" y="4866969"/>
          <a:ext cx="8318501" cy="12033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24487"/>
                <a:gridCol w="1676554"/>
                <a:gridCol w="3517460"/>
              </a:tblGrid>
              <a:tr h="421527">
                <a:tc>
                  <a:txBody>
                    <a:bodyPr/>
                    <a:lstStyle/>
                    <a:p>
                      <a:pPr marL="11430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1798">
                <a:tc>
                  <a:txBody>
                    <a:bodyPr/>
                    <a:lstStyle/>
                    <a:p>
                      <a:pPr marL="1143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/>
                        <a:t>Submerged Aquatic Vegetation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Unsatisfactory</a:t>
                      </a: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/>
                        <a:t>Conditions worsening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1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93431"/>
            <a:ext cx="8229600" cy="911352"/>
          </a:xfrm>
        </p:spPr>
        <p:txBody>
          <a:bodyPr/>
          <a:lstStyle/>
          <a:p>
            <a:r>
              <a:rPr lang="en-US" dirty="0" smtClean="0">
                <a:solidFill>
                  <a:srgbClr val="993300"/>
                </a:solidFill>
                <a:effectLst/>
              </a:rPr>
              <a:t>Contaminants</a:t>
            </a:r>
            <a:endParaRPr lang="en-US" dirty="0">
              <a:solidFill>
                <a:srgbClr val="993300"/>
              </a:solidFill>
              <a:effectLst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89703"/>
              </p:ext>
            </p:extLst>
          </p:nvPr>
        </p:nvGraphicFramePr>
        <p:xfrm>
          <a:off x="422274" y="1264476"/>
          <a:ext cx="8318501" cy="2499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67000"/>
                <a:gridCol w="2361957"/>
                <a:gridCol w="3289544"/>
              </a:tblGrid>
              <a:tr h="350262">
                <a:tc>
                  <a:txBody>
                    <a:bodyPr/>
                    <a:lstStyle/>
                    <a:p>
                      <a:pPr marL="11430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TREND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solidFill>
                      <a:srgbClr val="993300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Chemical Releases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(TRI)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Air – Satisfactory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Water - Unsatisfactory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Air – Improving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- Unchanged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11430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Water Metals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Mixed </a:t>
                      </a: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Conditions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Unchanged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11430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Sediments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Unsatisfactory</a:t>
                      </a: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Conditions Unchanged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3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58" y="36576"/>
            <a:ext cx="8229600" cy="911352"/>
          </a:xfrm>
        </p:spPr>
        <p:txBody>
          <a:bodyPr/>
          <a:lstStyle/>
          <a:p>
            <a:r>
              <a:rPr lang="en-US" dirty="0" smtClean="0">
                <a:solidFill>
                  <a:srgbClr val="993300"/>
                </a:solidFill>
                <a:effectLst/>
              </a:rPr>
              <a:t>Contaminants</a:t>
            </a:r>
            <a:endParaRPr lang="en-US" dirty="0">
              <a:solidFill>
                <a:srgbClr val="9933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995211"/>
            <a:ext cx="6426444" cy="1259252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Toxics Release Inventory</a:t>
            </a:r>
          </a:p>
          <a:p>
            <a:pPr indent="-3175">
              <a:buClrTx/>
              <a:buSzPct val="100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Point sources of chemicals from permitted industries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8640" y="2188941"/>
            <a:ext cx="17316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―"/>
            </a:pPr>
            <a:r>
              <a:rPr lang="en-US" sz="2000" dirty="0">
                <a:latin typeface="Calibri" panose="020F0502020204030204" pitchFamily="34" charset="0"/>
              </a:rPr>
              <a:t>Total </a:t>
            </a:r>
            <a:r>
              <a:rPr lang="en-US" sz="2000" dirty="0" smtClean="0">
                <a:latin typeface="Calibri" panose="020F0502020204030204" pitchFamily="34" charset="0"/>
              </a:rPr>
              <a:t>chemical releases </a:t>
            </a:r>
            <a:r>
              <a:rPr lang="en-US" sz="2000" dirty="0">
                <a:latin typeface="Calibri" panose="020F0502020204030204" pitchFamily="34" charset="0"/>
              </a:rPr>
              <a:t>to air</a:t>
            </a:r>
          </a:p>
          <a:p>
            <a:pPr marL="285750" indent="-285750"/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Franklin Gothic Book" panose="020B0503020102020204" pitchFamily="34" charset="0"/>
              <a:buChar char="―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Franklin Gothic Book" panose="020B0503020102020204" pitchFamily="34" charset="0"/>
              <a:buChar char="―"/>
            </a:pPr>
            <a:r>
              <a:rPr lang="en-US" sz="2000" dirty="0">
                <a:latin typeface="Calibri" panose="020F0502020204030204" pitchFamily="34" charset="0"/>
              </a:rPr>
              <a:t>Total </a:t>
            </a:r>
            <a:r>
              <a:rPr lang="en-US" sz="2000" dirty="0" smtClean="0">
                <a:latin typeface="Calibri" panose="020F0502020204030204" pitchFamily="34" charset="0"/>
              </a:rPr>
              <a:t>chemical releases </a:t>
            </a:r>
            <a:r>
              <a:rPr lang="en-US" sz="2000" dirty="0">
                <a:latin typeface="Calibri" panose="020F0502020204030204" pitchFamily="34" charset="0"/>
              </a:rPr>
              <a:t>to water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26" y="2063750"/>
            <a:ext cx="6858000" cy="192804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0317" y="4424241"/>
            <a:ext cx="6858000" cy="197835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3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9" y="1084218"/>
            <a:ext cx="6017415" cy="3348446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Funded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COJ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Environmental Protection Board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Purpose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Inform the public about the LSJRB health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Provide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independent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assessments of status and trends</a:t>
            </a:r>
          </a:p>
          <a:p>
            <a:pPr marL="342900" lvl="1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First annual report in 2008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Authors</a:t>
            </a:r>
          </a:p>
          <a:p>
            <a:pPr marL="457200" lvl="1" indent="0">
              <a:buClrTx/>
              <a:buSzPct val="100000"/>
              <a:buNone/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74" y="2431703"/>
            <a:ext cx="15621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24" y="5574846"/>
            <a:ext cx="1143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UNF%20Logo.jpg"/>
          <p:cNvPicPr>
            <a:picLocks noChangeAspect="1"/>
          </p:cNvPicPr>
          <p:nvPr/>
        </p:nvPicPr>
        <p:blipFill>
          <a:blip r:embed="rId5" cstate="print"/>
          <a:srcRect l="4752" t="45305" r="4752" b="4225"/>
          <a:stretch>
            <a:fillRect/>
          </a:stretch>
        </p:blipFill>
        <p:spPr bwMode="auto">
          <a:xfrm>
            <a:off x="6546124" y="4032992"/>
            <a:ext cx="1828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62" y="1084217"/>
            <a:ext cx="1228725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390314"/>
            <a:ext cx="32918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>
                <a:latin typeface="Calibri" panose="020F0502020204030204" pitchFamily="34" charset="0"/>
              </a:rPr>
              <a:t>Dr. </a:t>
            </a:r>
            <a:r>
              <a:rPr lang="en-US" dirty="0" err="1">
                <a:latin typeface="Calibri" panose="020F0502020204030204" pitchFamily="34" charset="0"/>
              </a:rPr>
              <a:t>Radha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Pyati</a:t>
            </a:r>
            <a:r>
              <a:rPr lang="en-US" dirty="0">
                <a:latin typeface="Calibri" panose="020F0502020204030204" pitchFamily="34" charset="0"/>
              </a:rPr>
              <a:t>, UNF</a:t>
            </a:r>
          </a:p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>
                <a:latin typeface="Calibri" panose="020F0502020204030204" pitchFamily="34" charset="0"/>
              </a:rPr>
              <a:t>Dr. Stuart Chalk, UNF</a:t>
            </a:r>
          </a:p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>
                <a:latin typeface="Calibri" panose="020F0502020204030204" pitchFamily="34" charset="0"/>
              </a:rPr>
              <a:t>Dr. Gretchen Bielmyer, VSU</a:t>
            </a:r>
          </a:p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>
                <a:latin typeface="Calibri" panose="020F0502020204030204" pitchFamily="34" charset="0"/>
              </a:rPr>
              <a:t>Dr. Peter </a:t>
            </a:r>
            <a:r>
              <a:rPr lang="en-US" dirty="0" err="1" smtClean="0">
                <a:latin typeface="Calibri" panose="020F0502020204030204" pitchFamily="34" charset="0"/>
              </a:rPr>
              <a:t>Bacopoulos</a:t>
            </a:r>
            <a:r>
              <a:rPr lang="en-US" dirty="0">
                <a:latin typeface="Calibri" panose="020F0502020204030204" pitchFamily="34" charset="0"/>
              </a:rPr>
              <a:t>, UNF</a:t>
            </a:r>
          </a:p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>
                <a:latin typeface="Calibri" panose="020F0502020204030204" pitchFamily="34" charset="0"/>
              </a:rPr>
              <a:t>Dr. Brian </a:t>
            </a:r>
            <a:r>
              <a:rPr lang="en-US" dirty="0" err="1">
                <a:latin typeface="Calibri" panose="020F0502020204030204" pitchFamily="34" charset="0"/>
              </a:rPr>
              <a:t>Zoellner</a:t>
            </a:r>
            <a:r>
              <a:rPr lang="en-US" dirty="0">
                <a:latin typeface="Calibri" panose="020F0502020204030204" pitchFamily="34" charset="0"/>
              </a:rPr>
              <a:t>, UNF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6912" y="4390314"/>
            <a:ext cx="372944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>
                <a:latin typeface="Calibri" panose="020F0502020204030204" pitchFamily="34" charset="0"/>
              </a:rPr>
              <a:t>Dr. </a:t>
            </a:r>
            <a:r>
              <a:rPr lang="en-US" dirty="0" smtClean="0">
                <a:latin typeface="Calibri" panose="020F0502020204030204" pitchFamily="34" charset="0"/>
              </a:rPr>
              <a:t>Lucy </a:t>
            </a:r>
            <a:r>
              <a:rPr lang="en-US" dirty="0" err="1" smtClean="0">
                <a:latin typeface="Calibri" panose="020F0502020204030204" pitchFamily="34" charset="0"/>
              </a:rPr>
              <a:t>Sonnenberg</a:t>
            </a:r>
            <a:r>
              <a:rPr lang="en-US" dirty="0" smtClean="0">
                <a:latin typeface="Calibri" panose="020F0502020204030204" pitchFamily="34" charset="0"/>
              </a:rPr>
              <a:t>, JU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>
                <a:latin typeface="Calibri" panose="020F0502020204030204" pitchFamily="34" charset="0"/>
              </a:rPr>
              <a:t>Dr. </a:t>
            </a:r>
            <a:r>
              <a:rPr lang="en-US" dirty="0" smtClean="0">
                <a:latin typeface="Calibri" panose="020F0502020204030204" pitchFamily="34" charset="0"/>
              </a:rPr>
              <a:t>Gerry Pinto, JU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Dr. Nisse Goldberg, JU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Dr. Andy Ouellette, JU</a:t>
            </a:r>
          </a:p>
          <a:p>
            <a:pPr lvl="1">
              <a:lnSpc>
                <a:spcPct val="150000"/>
              </a:lnSpc>
              <a:buClrTx/>
              <a:buSzPct val="100000"/>
            </a:pPr>
            <a:r>
              <a:rPr lang="en-US" dirty="0" smtClean="0">
                <a:latin typeface="Calibri" panose="020F0502020204030204" pitchFamily="34" charset="0"/>
              </a:rPr>
              <a:t>Brochure Design: David Smith, JU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9640" y="102179"/>
            <a:ext cx="7330611" cy="838200"/>
          </a:xfrm>
        </p:spPr>
        <p:txBody>
          <a:bodyPr/>
          <a:lstStyle/>
          <a:p>
            <a:pPr algn="l"/>
            <a:r>
              <a:rPr lang="en-US" dirty="0" smtClean="0"/>
              <a:t>About the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1755" y="346369"/>
            <a:ext cx="7459540" cy="6165261"/>
            <a:chOff x="851755" y="310982"/>
            <a:chExt cx="7459540" cy="61652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55" y="310982"/>
              <a:ext cx="7459540" cy="611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64154" y="6168466"/>
              <a:ext cx="2705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/>
                  </a:solidFill>
                </a:rPr>
                <a:t>By Heather McCarthy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04092" y="6167680"/>
            <a:ext cx="54783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Segoe Print" pitchFamily="2" charset="0"/>
              </a:rPr>
              <a:t>Thank you! Questions?</a:t>
            </a:r>
            <a:endParaRPr lang="en-US" sz="3600" b="1" i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663" y="1177018"/>
            <a:ext cx="4615543" cy="5262154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Peer Reviewers and Advisors: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SJRWMD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City of Jacksonville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FL Dept. of Health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FDEP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JEA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St. Johns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Riverkeeper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Middlebrook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Company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Nature Conservancy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FWRI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FL Sea Grant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National Park Service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Wildwood Consulting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UNF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JU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Valdosta State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335382" cy="2429691"/>
          </a:xfrm>
        </p:spPr>
        <p:txBody>
          <a:bodyPr vert="horz">
            <a:normAutofit fontScale="92500"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Special thanks to: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Dr. Ray Bowman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Dr. Quinton White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Dr. Dan McCarthy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Ms. Heather McCarthy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Dr. Pat Welsh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3945" y="159249"/>
            <a:ext cx="8686800" cy="841248"/>
          </a:xfrm>
        </p:spPr>
        <p:txBody>
          <a:bodyPr/>
          <a:lstStyle/>
          <a:p>
            <a:r>
              <a:rPr lang="en-US" dirty="0" smtClean="0"/>
              <a:t>About the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53" y="1044510"/>
            <a:ext cx="7818120" cy="5659325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Topics</a:t>
            </a:r>
          </a:p>
          <a:p>
            <a:pPr marL="1146175" lvl="1">
              <a:buClrTx/>
              <a:buSzPct val="100000"/>
              <a:buFont typeface="Franklin Gothic Book" panose="020B0503020102020204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Background</a:t>
            </a:r>
          </a:p>
          <a:p>
            <a:pPr marL="1146175" lvl="1">
              <a:buClrTx/>
              <a:buSzPct val="100000"/>
              <a:buFont typeface="Franklin Gothic Book" panose="020B0503020102020204" pitchFamily="34" charset="0"/>
              <a:buChar char="–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Water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Quality</a:t>
            </a:r>
          </a:p>
          <a:p>
            <a:pPr marL="1146175" lvl="1">
              <a:buClrTx/>
              <a:buSzPct val="100000"/>
              <a:buFont typeface="Franklin Gothic Book" panose="020B0503020102020204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Fisheries</a:t>
            </a:r>
          </a:p>
          <a:p>
            <a:pPr marL="1146175" lvl="1">
              <a:buClrTx/>
              <a:buSzPct val="100000"/>
              <a:buFont typeface="Franklin Gothic Book" panose="020B0503020102020204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Aquatic Life</a:t>
            </a:r>
          </a:p>
          <a:p>
            <a:pPr marL="1146175" lvl="1">
              <a:buClrTx/>
              <a:buSzPct val="100000"/>
              <a:buFont typeface="Franklin Gothic Book" panose="020B0503020102020204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Contaminants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Full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Report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Appendices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Digital archive of references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Website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Brochure - 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Interactive tributaries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4462" y="252413"/>
            <a:ext cx="3172987" cy="646331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SJRreport.com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2" y="102742"/>
            <a:ext cx="8980098" cy="838200"/>
          </a:xfrm>
        </p:spPr>
        <p:txBody>
          <a:bodyPr/>
          <a:lstStyle/>
          <a:p>
            <a:r>
              <a:rPr lang="en-US" dirty="0" smtClean="0"/>
              <a:t>About the Report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120694"/>
            <a:ext cx="2352675" cy="528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82188" y="5253038"/>
            <a:ext cx="1408812" cy="400110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look!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786141"/>
            <a:ext cx="1428750" cy="400110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look!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3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2" y="164386"/>
            <a:ext cx="8980098" cy="838200"/>
          </a:xfrm>
        </p:spPr>
        <p:txBody>
          <a:bodyPr/>
          <a:lstStyle/>
          <a:p>
            <a:r>
              <a:rPr lang="en-US" dirty="0" smtClean="0"/>
              <a:t>Interactive Tributary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81" b="7481"/>
          <a:stretch/>
        </p:blipFill>
        <p:spPr>
          <a:xfrm>
            <a:off x="787195" y="746760"/>
            <a:ext cx="7522293" cy="60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00702"/>
              </p:ext>
            </p:extLst>
          </p:nvPr>
        </p:nvGraphicFramePr>
        <p:xfrm>
          <a:off x="294312" y="1230630"/>
          <a:ext cx="8621088" cy="5501640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1994043"/>
                <a:gridCol w="3102795"/>
                <a:gridCol w="3524250"/>
              </a:tblGrid>
              <a:tr h="579120">
                <a:tc>
                  <a:txBody>
                    <a:bodyPr/>
                    <a:lstStyle/>
                    <a:p>
                      <a:pPr marL="11430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Status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Trends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114300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Salinity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Uncertain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Worsening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2000" dirty="0" smtClean="0"/>
                        <a:t>Fecal </a:t>
                      </a:r>
                      <a:r>
                        <a:rPr lang="en-US" sz="2000" dirty="0" err="1" smtClean="0"/>
                        <a:t>Coliform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Unsatisfactory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Uncertain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Turbidity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Satisfactory</a:t>
                      </a: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Improving</a:t>
                      </a: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2000" dirty="0" smtClean="0"/>
                        <a:t>Dissolve</a:t>
                      </a:r>
                      <a:r>
                        <a:rPr lang="en-US" sz="2000" baseline="0" dirty="0" smtClean="0"/>
                        <a:t>d Oxygen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Unsatisfactory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  <a:tab pos="3314700" algn="r"/>
                        </a:tabLst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Mainstem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FW: 	Unchanged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  <a:tab pos="3314700" algn="r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Mainstem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SW: 	Improving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  <a:tab pos="3314700" algn="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Tributaries: 	Worsening</a:t>
                      </a: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588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Algal Blooms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Unsatisfactory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Unchanged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n-US" sz="2000" dirty="0" smtClean="0"/>
                        <a:t>Nutrients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Nitrogen: Unsatisfactory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Phosphorus: Unsatisfactory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  <a:tab pos="3200400" algn="r"/>
                        </a:tabLst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Nitrogen: 	Improving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  <a:tab pos="3200400" algn="r"/>
                        </a:tabLst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Phosphorus FW: 	Unchanged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  <a:tab pos="3200400" algn="r"/>
                        </a:tabLst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Phosphorus SW: 	Improving</a:t>
                      </a:r>
                    </a:p>
                  </a:txBody>
                  <a:tcPr marL="62738" marR="627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06" y="174660"/>
            <a:ext cx="8980098" cy="8382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Water Quality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2" y="182880"/>
            <a:ext cx="8980098" cy="8382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Fecal Coliform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1219200"/>
            <a:ext cx="8799871" cy="5378245"/>
          </a:xfrm>
        </p:spPr>
        <p:txBody>
          <a:bodyPr>
            <a:normAutofit/>
          </a:bodyPr>
          <a:lstStyle/>
          <a:p>
            <a:pPr rtl="0" fontAlgn="base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LSJRB tributaries impaired for fecal coliform: 75 total as of 2014. Of those, 25 have final BMAPs.</a:t>
            </a:r>
            <a:endParaRPr kumimoji="0" lang="en-US" sz="24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 those 25, in 2013, 17 showed 50% or greater reduction in median FC value observed at time of TMDL determination.</a:t>
            </a:r>
          </a:p>
          <a:p>
            <a:pPr lvl="1" fontAlgn="base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Deer,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Goodby’s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,Hogan, Miramar, Newcastle, Blockhouse, Cormorant, Deep Bottom, Fishing, Greenfield, Lower Trout, McCoy, Middle Trout,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Moncrief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Pottsburg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Sherman, Wills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fontAlgn="base">
              <a:spcBef>
                <a:spcPts val="1200"/>
              </a:spcBef>
            </a:pPr>
            <a:r>
              <a:rPr kumimoji="0" lang="en-US" sz="24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Eight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showed </a:t>
            </a:r>
            <a:r>
              <a:rPr kumimoji="0" lang="en-US" sz="24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less than 50% reduction in median: Big </a:t>
            </a:r>
            <a:r>
              <a:rPr kumimoji="0" lang="en-US" sz="2400" kern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Fishweir</a:t>
            </a:r>
            <a:r>
              <a:rPr kumimoji="0" lang="en-US" sz="24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Butcher Pen, Miller, Open, Terrapin, Craig, Hopkins, Williamson Creeks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fontAlgn="base">
              <a:spcBef>
                <a:spcPts val="1200"/>
              </a:spcBef>
            </a:pPr>
            <a:r>
              <a:rPr kumimoji="0" lang="en-US" sz="24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Methodology for evaluating FC levels is changing for 2015 onward.</a:t>
            </a:r>
          </a:p>
        </p:txBody>
      </p:sp>
    </p:spTree>
    <p:extLst>
      <p:ext uri="{BB962C8B-B14F-4D97-AF65-F5344CB8AC3E}">
        <p14:creationId xmlns:p14="http://schemas.microsoft.com/office/powerpoint/2010/main" val="28026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32" y="153908"/>
            <a:ext cx="8636066" cy="684291"/>
          </a:xfrm>
        </p:spPr>
        <p:txBody>
          <a:bodyPr/>
          <a:lstStyle/>
          <a:p>
            <a:r>
              <a:rPr lang="en-US" dirty="0" smtClean="0">
                <a:solidFill>
                  <a:srgbClr val="00602B"/>
                </a:solidFill>
              </a:rPr>
              <a:t>Dissolved Oxygen</a:t>
            </a:r>
            <a:endParaRPr lang="en-US" dirty="0">
              <a:solidFill>
                <a:srgbClr val="0060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6" y="5124260"/>
            <a:ext cx="8863341" cy="15276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Saltwater minima are increasing, indicating improvement. Freshwater minima are not.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3" y="1885666"/>
            <a:ext cx="3985533" cy="289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1885666"/>
            <a:ext cx="4557920" cy="289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6523" y="1422400"/>
            <a:ext cx="238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Freshwater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8799" y="1422400"/>
            <a:ext cx="238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Saltwater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07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2"/>
          <a:stretch/>
        </p:blipFill>
        <p:spPr bwMode="auto">
          <a:xfrm>
            <a:off x="6915150" y="1495012"/>
            <a:ext cx="1990725" cy="4342955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82" y="133564"/>
            <a:ext cx="8980098" cy="8382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Salinity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519327"/>
            <a:ext cx="3381375" cy="4525963"/>
          </a:xfrm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Fluctuations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with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weather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Drought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urricanes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Daily fluctuations with tide up to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Shands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Bridge</a:t>
            </a: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Increasing mean salinity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" y="2895791"/>
            <a:ext cx="3429000" cy="1793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" y="1087598"/>
            <a:ext cx="3429000" cy="17934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746875" y="1190625"/>
            <a:ext cx="1444625" cy="885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77025" y="3124200"/>
            <a:ext cx="962025" cy="6772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" y="4703984"/>
            <a:ext cx="3429000" cy="179343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4070350" y="5791200"/>
            <a:ext cx="2749550" cy="2222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7812" y="5088890"/>
            <a:ext cx="530225" cy="461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9165</TotalTime>
  <Words>988</Words>
  <Application>Microsoft Office PowerPoint</Application>
  <PresentationFormat>On-screen Show (4:3)</PresentationFormat>
  <Paragraphs>271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PowerPoint Presentation</vt:lpstr>
      <vt:lpstr>About the Report</vt:lpstr>
      <vt:lpstr>About the Report</vt:lpstr>
      <vt:lpstr>About the Report</vt:lpstr>
      <vt:lpstr>Interactive Tributary Page</vt:lpstr>
      <vt:lpstr>Water Quality</vt:lpstr>
      <vt:lpstr>Fecal Coliform</vt:lpstr>
      <vt:lpstr>Dissolved Oxygen</vt:lpstr>
      <vt:lpstr>Salinity</vt:lpstr>
      <vt:lpstr>Salinity</vt:lpstr>
      <vt:lpstr>Nutrients</vt:lpstr>
      <vt:lpstr>Nutrients</vt:lpstr>
      <vt:lpstr>Nutrients</vt:lpstr>
      <vt:lpstr>Chlorophyll-a</vt:lpstr>
      <vt:lpstr>Aquatic Life</vt:lpstr>
      <vt:lpstr>SAV</vt:lpstr>
      <vt:lpstr>SAV</vt:lpstr>
      <vt:lpstr>Contaminants</vt:lpstr>
      <vt:lpstr>Contaminants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</dc:creator>
  <cp:lastModifiedBy>Administrator</cp:lastModifiedBy>
  <cp:revision>672</cp:revision>
  <dcterms:created xsi:type="dcterms:W3CDTF">2012-09-29T14:14:51Z</dcterms:created>
  <dcterms:modified xsi:type="dcterms:W3CDTF">2015-09-08T14:07:18Z</dcterms:modified>
</cp:coreProperties>
</file>